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56" r:id="rId2"/>
    <p:sldId id="274" r:id="rId3"/>
    <p:sldId id="287" r:id="rId4"/>
    <p:sldId id="275" r:id="rId5"/>
    <p:sldId id="277" r:id="rId6"/>
    <p:sldId id="281" r:id="rId7"/>
    <p:sldId id="279" r:id="rId8"/>
    <p:sldId id="280" r:id="rId9"/>
    <p:sldId id="283" r:id="rId10"/>
    <p:sldId id="282" r:id="rId11"/>
    <p:sldId id="285" r:id="rId12"/>
    <p:sldId id="267" r:id="rId13"/>
    <p:sldId id="270" r:id="rId14"/>
    <p:sldId id="259" r:id="rId15"/>
    <p:sldId id="261" r:id="rId16"/>
    <p:sldId id="260" r:id="rId17"/>
    <p:sldId id="262" r:id="rId18"/>
    <p:sldId id="263" r:id="rId19"/>
    <p:sldId id="264" r:id="rId20"/>
    <p:sldId id="271" r:id="rId21"/>
    <p:sldId id="265" r:id="rId22"/>
    <p:sldId id="286" r:id="rId23"/>
    <p:sldId id="266" r:id="rId24"/>
    <p:sldId id="272" r:id="rId2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D166953-1CFF-44C7-B5DD-CC36C6B13458}">
          <p14:sldIdLst>
            <p14:sldId id="256"/>
            <p14:sldId id="274"/>
            <p14:sldId id="287"/>
            <p14:sldId id="275"/>
            <p14:sldId id="277"/>
            <p14:sldId id="281"/>
            <p14:sldId id="279"/>
            <p14:sldId id="280"/>
            <p14:sldId id="283"/>
            <p14:sldId id="282"/>
            <p14:sldId id="285"/>
            <p14:sldId id="267"/>
            <p14:sldId id="270"/>
            <p14:sldId id="259"/>
            <p14:sldId id="261"/>
            <p14:sldId id="260"/>
            <p14:sldId id="262"/>
            <p14:sldId id="263"/>
            <p14:sldId id="264"/>
            <p14:sldId id="271"/>
            <p14:sldId id="265"/>
            <p14:sldId id="286"/>
          </p14:sldIdLst>
        </p14:section>
        <p14:section name="Untitled Section" id="{4351B420-68FE-4E48-AF59-7772D9634AE3}">
          <p14:sldIdLst>
            <p14:sldId id="266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F084D8-773C-445D-9A89-33EBB4457FF6}" v="8" dt="2020-06-23T01:31:49.2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8" autoAdjust="0"/>
  </p:normalViewPr>
  <p:slideViewPr>
    <p:cSldViewPr>
      <p:cViewPr varScale="1">
        <p:scale>
          <a:sx n="86" d="100"/>
          <a:sy n="86" d="100"/>
        </p:scale>
        <p:origin x="153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21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lika nocco" userId="ad5825f0d0670b6b" providerId="LiveId" clId="{A9F084D8-773C-445D-9A89-33EBB4457FF6}"/>
    <pc:docChg chg="undo custSel addSld delSld modSld modSection">
      <pc:chgData name="mallika nocco" userId="ad5825f0d0670b6b" providerId="LiveId" clId="{A9F084D8-773C-445D-9A89-33EBB4457FF6}" dt="2020-06-23T02:02:35.293" v="1585" actId="20577"/>
      <pc:docMkLst>
        <pc:docMk/>
      </pc:docMkLst>
      <pc:sldChg chg="del">
        <pc:chgData name="mallika nocco" userId="ad5825f0d0670b6b" providerId="LiveId" clId="{A9F084D8-773C-445D-9A89-33EBB4457FF6}" dt="2020-06-23T01:47:41.251" v="1439" actId="2696"/>
        <pc:sldMkLst>
          <pc:docMk/>
          <pc:sldMk cId="0" sldId="257"/>
        </pc:sldMkLst>
      </pc:sldChg>
      <pc:sldChg chg="modSp">
        <pc:chgData name="mallika nocco" userId="ad5825f0d0670b6b" providerId="LiveId" clId="{A9F084D8-773C-445D-9A89-33EBB4457FF6}" dt="2020-06-23T01:55:48.040" v="1531" actId="27636"/>
        <pc:sldMkLst>
          <pc:docMk/>
          <pc:sldMk cId="0" sldId="259"/>
        </pc:sldMkLst>
        <pc:spChg chg="mod">
          <ac:chgData name="mallika nocco" userId="ad5825f0d0670b6b" providerId="LiveId" clId="{A9F084D8-773C-445D-9A89-33EBB4457FF6}" dt="2020-06-23T01:55:48.040" v="1531" actId="27636"/>
          <ac:spMkLst>
            <pc:docMk/>
            <pc:sldMk cId="0" sldId="259"/>
            <ac:spMk id="3" creationId="{00000000-0000-0000-0000-000000000000}"/>
          </ac:spMkLst>
        </pc:spChg>
      </pc:sldChg>
      <pc:sldChg chg="modSp modNotesTx">
        <pc:chgData name="mallika nocco" userId="ad5825f0d0670b6b" providerId="LiveId" clId="{A9F084D8-773C-445D-9A89-33EBB4457FF6}" dt="2020-06-23T01:46:57.970" v="1438" actId="20577"/>
        <pc:sldMkLst>
          <pc:docMk/>
          <pc:sldMk cId="1255840695" sldId="267"/>
        </pc:sldMkLst>
        <pc:spChg chg="mod">
          <ac:chgData name="mallika nocco" userId="ad5825f0d0670b6b" providerId="LiveId" clId="{A9F084D8-773C-445D-9A89-33EBB4457FF6}" dt="2020-06-23T01:46:57.970" v="1438" actId="20577"/>
          <ac:spMkLst>
            <pc:docMk/>
            <pc:sldMk cId="1255840695" sldId="267"/>
            <ac:spMk id="3" creationId="{00000000-0000-0000-0000-000000000000}"/>
          </ac:spMkLst>
        </pc:spChg>
      </pc:sldChg>
      <pc:sldChg chg="del">
        <pc:chgData name="mallika nocco" userId="ad5825f0d0670b6b" providerId="LiveId" clId="{A9F084D8-773C-445D-9A89-33EBB4457FF6}" dt="2020-06-23T01:47:52.029" v="1440" actId="2696"/>
        <pc:sldMkLst>
          <pc:docMk/>
          <pc:sldMk cId="2186151190" sldId="269"/>
        </pc:sldMkLst>
      </pc:sldChg>
      <pc:sldChg chg="modSp">
        <pc:chgData name="mallika nocco" userId="ad5825f0d0670b6b" providerId="LiveId" clId="{A9F084D8-773C-445D-9A89-33EBB4457FF6}" dt="2020-06-23T01:50:26.410" v="1479" actId="20577"/>
        <pc:sldMkLst>
          <pc:docMk/>
          <pc:sldMk cId="1397531405" sldId="270"/>
        </pc:sldMkLst>
        <pc:spChg chg="mod">
          <ac:chgData name="mallika nocco" userId="ad5825f0d0670b6b" providerId="LiveId" clId="{A9F084D8-773C-445D-9A89-33EBB4457FF6}" dt="2020-06-23T01:50:26.410" v="1479" actId="20577"/>
          <ac:spMkLst>
            <pc:docMk/>
            <pc:sldMk cId="1397531405" sldId="270"/>
            <ac:spMk id="3" creationId="{00000000-0000-0000-0000-000000000000}"/>
          </ac:spMkLst>
        </pc:spChg>
      </pc:sldChg>
      <pc:sldChg chg="modSp">
        <pc:chgData name="mallika nocco" userId="ad5825f0d0670b6b" providerId="LiveId" clId="{A9F084D8-773C-445D-9A89-33EBB4457FF6}" dt="2020-06-23T02:02:35.293" v="1585" actId="20577"/>
        <pc:sldMkLst>
          <pc:docMk/>
          <pc:sldMk cId="1841260929" sldId="271"/>
        </pc:sldMkLst>
        <pc:spChg chg="mod">
          <ac:chgData name="mallika nocco" userId="ad5825f0d0670b6b" providerId="LiveId" clId="{A9F084D8-773C-445D-9A89-33EBB4457FF6}" dt="2020-06-23T02:02:35.293" v="1585" actId="20577"/>
          <ac:spMkLst>
            <pc:docMk/>
            <pc:sldMk cId="1841260929" sldId="271"/>
            <ac:spMk id="3" creationId="{00000000-0000-0000-0000-000000000000}"/>
          </ac:spMkLst>
        </pc:spChg>
      </pc:sldChg>
      <pc:sldChg chg="modSp">
        <pc:chgData name="mallika nocco" userId="ad5825f0d0670b6b" providerId="LiveId" clId="{A9F084D8-773C-445D-9A89-33EBB4457FF6}" dt="2020-06-23T01:15:23.270" v="824" actId="20577"/>
        <pc:sldMkLst>
          <pc:docMk/>
          <pc:sldMk cId="1436124450" sldId="274"/>
        </pc:sldMkLst>
        <pc:spChg chg="mod">
          <ac:chgData name="mallika nocco" userId="ad5825f0d0670b6b" providerId="LiveId" clId="{A9F084D8-773C-445D-9A89-33EBB4457FF6}" dt="2020-06-23T01:14:59.640" v="773" actId="20577"/>
          <ac:spMkLst>
            <pc:docMk/>
            <pc:sldMk cId="1436124450" sldId="274"/>
            <ac:spMk id="2" creationId="{00000000-0000-0000-0000-000000000000}"/>
          </ac:spMkLst>
        </pc:spChg>
        <pc:spChg chg="mod">
          <ac:chgData name="mallika nocco" userId="ad5825f0d0670b6b" providerId="LiveId" clId="{A9F084D8-773C-445D-9A89-33EBB4457FF6}" dt="2020-06-23T01:15:23.270" v="824" actId="20577"/>
          <ac:spMkLst>
            <pc:docMk/>
            <pc:sldMk cId="1436124450" sldId="274"/>
            <ac:spMk id="4" creationId="{00000000-0000-0000-0000-000000000000}"/>
          </ac:spMkLst>
        </pc:spChg>
      </pc:sldChg>
      <pc:sldChg chg="modSp modNotesTx">
        <pc:chgData name="mallika nocco" userId="ad5825f0d0670b6b" providerId="LiveId" clId="{A9F084D8-773C-445D-9A89-33EBB4457FF6}" dt="2020-06-23T01:16:43.676" v="925" actId="20577"/>
        <pc:sldMkLst>
          <pc:docMk/>
          <pc:sldMk cId="2580475965" sldId="275"/>
        </pc:sldMkLst>
        <pc:spChg chg="mod">
          <ac:chgData name="mallika nocco" userId="ad5825f0d0670b6b" providerId="LiveId" clId="{A9F084D8-773C-445D-9A89-33EBB4457FF6}" dt="2020-06-23T01:16:34.037" v="911" actId="20577"/>
          <ac:spMkLst>
            <pc:docMk/>
            <pc:sldMk cId="2580475965" sldId="275"/>
            <ac:spMk id="5" creationId="{00000000-0000-0000-0000-000000000000}"/>
          </ac:spMkLst>
        </pc:spChg>
      </pc:sldChg>
      <pc:sldChg chg="del">
        <pc:chgData name="mallika nocco" userId="ad5825f0d0670b6b" providerId="LiveId" clId="{A9F084D8-773C-445D-9A89-33EBB4457FF6}" dt="2020-06-23T00:58:38.092" v="702" actId="2696"/>
        <pc:sldMkLst>
          <pc:docMk/>
          <pc:sldMk cId="4192539355" sldId="276"/>
        </pc:sldMkLst>
      </pc:sldChg>
      <pc:sldChg chg="modSp">
        <pc:chgData name="mallika nocco" userId="ad5825f0d0670b6b" providerId="LiveId" clId="{A9F084D8-773C-445D-9A89-33EBB4457FF6}" dt="2020-06-23T01:18:07.076" v="935" actId="122"/>
        <pc:sldMkLst>
          <pc:docMk/>
          <pc:sldMk cId="918116306" sldId="277"/>
        </pc:sldMkLst>
        <pc:spChg chg="mod">
          <ac:chgData name="mallika nocco" userId="ad5825f0d0670b6b" providerId="LiveId" clId="{A9F084D8-773C-445D-9A89-33EBB4457FF6}" dt="2020-06-23T01:18:07.076" v="935" actId="122"/>
          <ac:spMkLst>
            <pc:docMk/>
            <pc:sldMk cId="918116306" sldId="277"/>
            <ac:spMk id="5" creationId="{00000000-0000-0000-0000-000000000000}"/>
          </ac:spMkLst>
        </pc:spChg>
      </pc:sldChg>
      <pc:sldChg chg="modSp">
        <pc:chgData name="mallika nocco" userId="ad5825f0d0670b6b" providerId="LiveId" clId="{A9F084D8-773C-445D-9A89-33EBB4457FF6}" dt="2020-06-23T01:34:00.828" v="1196" actId="255"/>
        <pc:sldMkLst>
          <pc:docMk/>
          <pc:sldMk cId="1721680886" sldId="279"/>
        </pc:sldMkLst>
        <pc:spChg chg="mod">
          <ac:chgData name="mallika nocco" userId="ad5825f0d0670b6b" providerId="LiveId" clId="{A9F084D8-773C-445D-9A89-33EBB4457FF6}" dt="2020-06-23T01:34:00.828" v="1196" actId="255"/>
          <ac:spMkLst>
            <pc:docMk/>
            <pc:sldMk cId="1721680886" sldId="279"/>
            <ac:spMk id="5" creationId="{00000000-0000-0000-0000-000000000000}"/>
          </ac:spMkLst>
        </pc:spChg>
      </pc:sldChg>
      <pc:sldChg chg="modSp">
        <pc:chgData name="mallika nocco" userId="ad5825f0d0670b6b" providerId="LiveId" clId="{A9F084D8-773C-445D-9A89-33EBB4457FF6}" dt="2020-06-23T01:19:19.804" v="1042" actId="20577"/>
        <pc:sldMkLst>
          <pc:docMk/>
          <pc:sldMk cId="1123960092" sldId="281"/>
        </pc:sldMkLst>
        <pc:spChg chg="mod">
          <ac:chgData name="mallika nocco" userId="ad5825f0d0670b6b" providerId="LiveId" clId="{A9F084D8-773C-445D-9A89-33EBB4457FF6}" dt="2020-06-23T01:19:19.804" v="1042" actId="20577"/>
          <ac:spMkLst>
            <pc:docMk/>
            <pc:sldMk cId="1123960092" sldId="281"/>
            <ac:spMk id="5" creationId="{00000000-0000-0000-0000-000000000000}"/>
          </ac:spMkLst>
        </pc:spChg>
      </pc:sldChg>
      <pc:sldChg chg="modSp add">
        <pc:chgData name="mallika nocco" userId="ad5825f0d0670b6b" providerId="LiveId" clId="{A9F084D8-773C-445D-9A89-33EBB4457FF6}" dt="2020-06-23T00:57:52.580" v="701" actId="255"/>
        <pc:sldMkLst>
          <pc:docMk/>
          <pc:sldMk cId="12730719" sldId="287"/>
        </pc:sldMkLst>
        <pc:spChg chg="mod">
          <ac:chgData name="mallika nocco" userId="ad5825f0d0670b6b" providerId="LiveId" clId="{A9F084D8-773C-445D-9A89-33EBB4457FF6}" dt="2020-06-23T00:52:59.902" v="150" actId="20577"/>
          <ac:spMkLst>
            <pc:docMk/>
            <pc:sldMk cId="12730719" sldId="287"/>
            <ac:spMk id="2" creationId="{49CD5B87-477D-48F4-B464-FBF5DE2026E7}"/>
          </ac:spMkLst>
        </pc:spChg>
        <pc:spChg chg="mod">
          <ac:chgData name="mallika nocco" userId="ad5825f0d0670b6b" providerId="LiveId" clId="{A9F084D8-773C-445D-9A89-33EBB4457FF6}" dt="2020-06-23T00:57:52.580" v="701" actId="255"/>
          <ac:spMkLst>
            <pc:docMk/>
            <pc:sldMk cId="12730719" sldId="287"/>
            <ac:spMk id="3" creationId="{2CF3714E-6526-4E90-8A37-70891B0EF115}"/>
          </ac:spMkLst>
        </pc:spChg>
      </pc:sldChg>
      <pc:sldChg chg="add del">
        <pc:chgData name="mallika nocco" userId="ad5825f0d0670b6b" providerId="LiveId" clId="{A9F084D8-773C-445D-9A89-33EBB4457FF6}" dt="2020-06-23T01:30:46.780" v="1149" actId="2696"/>
        <pc:sldMkLst>
          <pc:docMk/>
          <pc:sldMk cId="4225602923" sldId="28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D654E-C100-4466-A040-54507C5CCA20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AC22C9-EFC2-4B06-B8D8-F458052B42F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5F39B-E3F7-43D5-BDE8-3C57A181941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8509A2-C179-4C04-9A6D-8651953D0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208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One page</a:t>
            </a:r>
            <a:r>
              <a:rPr lang="en-US" baseline="0" dirty="0"/>
              <a:t> exceptions – 10 year rule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39095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good for resume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509A2-C179-4C04-9A6D-8651953D087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69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3307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80297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026368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Garamond" panose="02020404030301010803" pitchFamily="18" charset="0"/>
              </a:rPr>
              <a:t>Bullet vs. paragraph format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Garamond" panose="02020404030301010803" pitchFamily="18" charset="0"/>
              </a:rPr>
              <a:t>Current vs. past tense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Garamond" panose="02020404030301010803" pitchFamily="18" charset="0"/>
              </a:rPr>
              <a:t>Focus on most representative and impressive duties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Garamond" panose="02020404030301010803" pitchFamily="18" charset="0"/>
              </a:rPr>
              <a:t>Quantify and give examples when possible (types of matters, clients)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Garamond" panose="02020404030301010803" pitchFamily="18" charset="0"/>
              </a:rPr>
              <a:t>Avoid acronyms or jargon (assume person reading is not familiar with area of practice)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  <a:latin typeface="Garamond" panose="02020404030301010803" pitchFamily="18" charset="0"/>
              </a:rPr>
              <a:t>Where possible, highlight research, writing, analysis, advocacy, client contact, supervision, teamwork and leadership skills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52744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97219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048506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397392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Resume is about you. Cover Letter is about how you fit with the employer.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509A2-C179-4C04-9A6D-8651953D087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49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277A-D142-47C2-8AB2-662F3431109E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/>
              <a:t>Click icon to add picture</a:t>
            </a:r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027277A-D142-47C2-8AB2-662F3431109E}" type="datetimeFigureOut">
              <a:rPr lang="en-US" smtClean="0"/>
              <a:pPr/>
              <a:t>8/20/2020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48BD04B-393C-4D5F-998C-064ED3D214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intranet.law.ucdavis.edu/community/caree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syaliu@ucdavis.ed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Writing Effective Resumes and Cover Letters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569536"/>
          </a:xfrm>
        </p:spPr>
        <p:txBody>
          <a:bodyPr>
            <a:normAutofit/>
          </a:bodyPr>
          <a:lstStyle/>
          <a:p>
            <a:pPr algn="ctr"/>
            <a:endParaRPr lang="en-US" dirty="0"/>
          </a:p>
          <a:p>
            <a:pPr algn="ctr"/>
            <a:r>
              <a:rPr lang="en-US" dirty="0"/>
              <a:t>UC Davis School of Law</a:t>
            </a:r>
          </a:p>
          <a:p>
            <a:pPr algn="ctr"/>
            <a:r>
              <a:rPr lang="en-US" dirty="0"/>
              <a:t>Office of Career Services</a:t>
            </a:r>
          </a:p>
          <a:p>
            <a:pPr algn="ctr"/>
            <a:r>
              <a:rPr lang="en-US" dirty="0"/>
              <a:t>Alec </a:t>
            </a:r>
            <a:r>
              <a:rPr lang="en-US" dirty="0" smtClean="0"/>
              <a:t>Nocco</a:t>
            </a:r>
          </a:p>
          <a:p>
            <a:pPr algn="ctr"/>
            <a:r>
              <a:rPr lang="en-US" smtClean="0"/>
              <a:t>anocco@ucdavis.edu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 txBox="1">
            <a:spLocks noGrp="1"/>
          </p:cNvSpPr>
          <p:nvPr>
            <p:ph type="title"/>
          </p:nvPr>
        </p:nvSpPr>
        <p:spPr>
          <a:xfrm>
            <a:off x="541147" y="583987"/>
            <a:ext cx="806170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8590" algn="ctr">
              <a:lnSpc>
                <a:spcPct val="100000"/>
              </a:lnSpc>
            </a:pPr>
            <a:r>
              <a:rPr lang="en-US" sz="3000" u="sng" spc="5" dirty="0"/>
              <a:t>Creating a U.S.-Style Resume:  Other Sections</a:t>
            </a:r>
            <a:endParaRPr sz="3000" u="sng" dirty="0"/>
          </a:p>
        </p:txBody>
      </p:sp>
      <p:sp>
        <p:nvSpPr>
          <p:cNvPr id="5" name="Rectangle 4"/>
          <p:cNvSpPr/>
          <p:nvPr/>
        </p:nvSpPr>
        <p:spPr>
          <a:xfrm>
            <a:off x="1066800" y="1295400"/>
            <a:ext cx="7162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  <a:latin typeface="Garamond" panose="02020404030301010803" pitchFamily="18" charset="0"/>
              </a:rPr>
              <a:t>Publications and/or Presentations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May be standalone section or included under “Experience” or “Education”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Use Bluebook citation format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Only include if relevant for target employer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Include dates	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Example: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An Introduction to International Taxation for Young Professionals, 25 </a:t>
            </a:r>
            <a:r>
              <a:rPr lang="en-US" sz="2000" i="1" dirty="0">
                <a:solidFill>
                  <a:schemeClr val="tx2"/>
                </a:solidFill>
                <a:latin typeface="Garamond" panose="02020404030301010803" pitchFamily="18" charset="0"/>
              </a:rPr>
              <a:t>Tax Notes Int’l </a:t>
            </a: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81 (2009)</a:t>
            </a:r>
          </a:p>
          <a:p>
            <a:endParaRPr lang="en-US" sz="2000" b="1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r>
              <a:rPr lang="en-US" sz="2000" b="1" dirty="0">
                <a:solidFill>
                  <a:schemeClr val="tx2"/>
                </a:solidFill>
                <a:latin typeface="Garamond" panose="02020404030301010803" pitchFamily="18" charset="0"/>
              </a:rPr>
              <a:t>Interests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Consider how target audience will react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Only include if relevant or gives you the chance to showcase teamwork, leadership or special skill/talent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Example: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Wrestling (placed third in National Wrestling Championship (2011)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058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Resume During COVID-19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2"/>
                </a:solidFill>
                <a:latin typeface="Garamond" panose="02020404030301010803" pitchFamily="18" charset="0"/>
              </a:rPr>
              <a:t>Stress and highlight skills you possess that are especially relevant during this time.</a:t>
            </a:r>
          </a:p>
          <a:p>
            <a:pPr marL="1046988" lvl="2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Garamond" panose="02020404030301010803" pitchFamily="18" charset="0"/>
              </a:rPr>
              <a:t>Technical Skills</a:t>
            </a:r>
          </a:p>
          <a:p>
            <a:pPr marL="1046988" lvl="2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Garamond" panose="02020404030301010803" pitchFamily="18" charset="0"/>
              </a:rPr>
              <a:t>Working Remotely</a:t>
            </a:r>
          </a:p>
          <a:p>
            <a:pPr marL="1046988" lvl="2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Garamond" panose="02020404030301010803" pitchFamily="18" charset="0"/>
              </a:rPr>
              <a:t>Independent Work Ethic</a:t>
            </a:r>
          </a:p>
          <a:p>
            <a:pPr marL="1046988" lvl="2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Garamond" panose="02020404030301010803" pitchFamily="18" charset="0"/>
              </a:rPr>
              <a:t>Self-Starter</a:t>
            </a:r>
          </a:p>
          <a:p>
            <a:pPr marL="1046988" lvl="2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Garamond" panose="02020404030301010803" pitchFamily="18" charset="0"/>
              </a:rPr>
              <a:t>Lexis and Westlaw Access</a:t>
            </a:r>
          </a:p>
        </p:txBody>
      </p:sp>
    </p:spTree>
    <p:extLst>
      <p:ext uri="{BB962C8B-B14F-4D97-AF65-F5344CB8AC3E}">
        <p14:creationId xmlns:p14="http://schemas.microsoft.com/office/powerpoint/2010/main" val="681752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Cover Letter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What is the purpose of a cover letter?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Explain why you want to work at the organization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Explain how you meet the job requirements</a:t>
            </a:r>
          </a:p>
          <a:p>
            <a:pPr lvl="1">
              <a:lnSpc>
                <a:spcPct val="90000"/>
              </a:lnSpc>
            </a:pP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dirty="0"/>
              <a:t>Why do I need a cover letter?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Employers use cover letters to</a:t>
            </a:r>
            <a:endParaRPr lang="en-US" altLang="en-US" sz="2400" dirty="0"/>
          </a:p>
          <a:p>
            <a:pPr lvl="2">
              <a:lnSpc>
                <a:spcPct val="90000"/>
              </a:lnSpc>
            </a:pPr>
            <a:r>
              <a:rPr lang="en-US" altLang="en-US" sz="2000" dirty="0"/>
              <a:t>Get more information than provided on résumé</a:t>
            </a:r>
          </a:p>
          <a:p>
            <a:pPr lvl="2">
              <a:lnSpc>
                <a:spcPct val="90000"/>
              </a:lnSpc>
            </a:pPr>
            <a:r>
              <a:rPr lang="en-US" altLang="en-US" sz="2000" dirty="0"/>
              <a:t>Read about your skills</a:t>
            </a:r>
          </a:p>
          <a:p>
            <a:pPr lvl="2">
              <a:lnSpc>
                <a:spcPct val="90000"/>
              </a:lnSpc>
            </a:pPr>
            <a:r>
              <a:rPr lang="en-US" altLang="en-US" sz="2000" dirty="0"/>
              <a:t>See if you can write/communicate</a:t>
            </a:r>
          </a:p>
          <a:p>
            <a:pPr lvl="2">
              <a:lnSpc>
                <a:spcPct val="90000"/>
              </a:lnSpc>
            </a:pPr>
            <a:r>
              <a:rPr lang="en-US" altLang="en-US" sz="2000" dirty="0"/>
              <a:t>Decide which applicant will be interviewed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840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Cover Letter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Tip: Put your resume header at the top of your cover letter.</a:t>
            </a:r>
          </a:p>
          <a:p>
            <a:r>
              <a:rPr lang="en-US" dirty="0"/>
              <a:t>Then:</a:t>
            </a:r>
          </a:p>
          <a:p>
            <a:pPr lvl="1"/>
            <a:r>
              <a:rPr lang="en-US" dirty="0"/>
              <a:t>Date</a:t>
            </a:r>
          </a:p>
          <a:p>
            <a:pPr lvl="1"/>
            <a:r>
              <a:rPr lang="en-US" dirty="0"/>
              <a:t>Address</a:t>
            </a:r>
          </a:p>
          <a:p>
            <a:pPr lvl="1"/>
            <a:r>
              <a:rPr lang="en-US" dirty="0"/>
              <a:t>Greeting to specific person if possible</a:t>
            </a:r>
          </a:p>
          <a:p>
            <a:pPr lvl="2"/>
            <a:r>
              <a:rPr lang="en-US" dirty="0"/>
              <a:t>If specific person isn’t available use “Dear Hiring Manager:”</a:t>
            </a:r>
          </a:p>
        </p:txBody>
      </p:sp>
    </p:spTree>
    <p:extLst>
      <p:ext uri="{BB962C8B-B14F-4D97-AF65-F5344CB8AC3E}">
        <p14:creationId xmlns:p14="http://schemas.microsoft.com/office/powerpoint/2010/main" val="13975314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Introductory Paragraph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Main goal:  Introduce yourself and explain what you are seeking.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Do not start with “My name is…”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Opening sentence - Who you are (first-year law student at University of California, Davis School of Law) and what you are seeking/why you are writing.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Mention contact you know at employer/name of referral (get contact’s consent).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Introductory Paragraph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dirty="0"/>
              <a:t>Explain </a:t>
            </a:r>
            <a:r>
              <a:rPr lang="en-US" sz="3000" u="sng" dirty="0"/>
              <a:t>why them</a:t>
            </a:r>
            <a:r>
              <a:rPr lang="en-US" sz="3000" dirty="0"/>
              <a:t> and any particular practice area interest you have.</a:t>
            </a:r>
          </a:p>
          <a:p>
            <a:r>
              <a:rPr lang="en-US" sz="3000" dirty="0"/>
              <a:t>Be sure that the office practices in the areas you list!</a:t>
            </a:r>
          </a:p>
          <a:p>
            <a:r>
              <a:rPr lang="en-US" sz="3000" dirty="0"/>
              <a:t>Can express sincere admiration/awareness of the work they do.</a:t>
            </a:r>
          </a:p>
          <a:p>
            <a:r>
              <a:rPr lang="en-US" sz="3000" dirty="0"/>
              <a:t>List any ties to the geographic area if its not evident from your resume:</a:t>
            </a:r>
          </a:p>
          <a:p>
            <a:pPr lvl="1"/>
            <a:r>
              <a:rPr lang="en-US" sz="3000" dirty="0"/>
              <a:t>Family or friends</a:t>
            </a:r>
          </a:p>
          <a:p>
            <a:pPr lvl="1"/>
            <a:r>
              <a:rPr lang="en-US" sz="3000" dirty="0"/>
              <a:t>Lived there previously/undergrad there…</a:t>
            </a:r>
          </a:p>
          <a:p>
            <a:pPr lvl="1"/>
            <a:r>
              <a:rPr lang="en-US" sz="3000" dirty="0"/>
              <a:t>Spent significant time there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Second Paragraph:  Your Experience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Why should they select YOU.</a:t>
            </a:r>
          </a:p>
          <a:p>
            <a:endParaRPr lang="en-US" dirty="0"/>
          </a:p>
          <a:p>
            <a:r>
              <a:rPr lang="en-US" dirty="0"/>
              <a:t>What YOU bring to the table-how your skills, experiences and education fit the position and benefit the employer.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Talk about any previous legal experience, if any.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Discuss previous experience where you developed/refined </a:t>
            </a:r>
            <a:r>
              <a:rPr lang="en-US" u="sng" dirty="0"/>
              <a:t>transferable skills.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Experience: Transferable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Analytical thinking</a:t>
            </a:r>
          </a:p>
          <a:p>
            <a:pPr>
              <a:defRPr/>
            </a:pPr>
            <a:r>
              <a:rPr lang="en-US" dirty="0"/>
              <a:t>Problem identification/definition</a:t>
            </a:r>
          </a:p>
          <a:p>
            <a:pPr>
              <a:defRPr/>
            </a:pPr>
            <a:r>
              <a:rPr lang="en-US" dirty="0"/>
              <a:t>Writing/drafting</a:t>
            </a:r>
          </a:p>
          <a:p>
            <a:pPr>
              <a:defRPr/>
            </a:pPr>
            <a:r>
              <a:rPr lang="en-US" dirty="0"/>
              <a:t>Research</a:t>
            </a:r>
          </a:p>
          <a:p>
            <a:pPr>
              <a:defRPr/>
            </a:pPr>
            <a:r>
              <a:rPr lang="en-US" dirty="0"/>
              <a:t>Problem Solving</a:t>
            </a:r>
          </a:p>
          <a:p>
            <a:pPr>
              <a:defRPr/>
            </a:pPr>
            <a:r>
              <a:rPr lang="en-US" dirty="0"/>
              <a:t>Communication</a:t>
            </a:r>
          </a:p>
          <a:p>
            <a:pPr>
              <a:defRPr/>
            </a:pPr>
            <a:r>
              <a:rPr lang="en-US" dirty="0"/>
              <a:t>Decision Making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Experience:  Transferable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Time Management</a:t>
            </a:r>
          </a:p>
          <a:p>
            <a:pPr>
              <a:defRPr/>
            </a:pPr>
            <a:r>
              <a:rPr lang="en-US" dirty="0"/>
              <a:t>Logical/independent thinking</a:t>
            </a:r>
          </a:p>
          <a:p>
            <a:pPr>
              <a:defRPr/>
            </a:pPr>
            <a:r>
              <a:rPr lang="en-US" dirty="0"/>
              <a:t>Organization</a:t>
            </a:r>
          </a:p>
          <a:p>
            <a:pPr>
              <a:defRPr/>
            </a:pPr>
            <a:r>
              <a:rPr lang="en-US" dirty="0"/>
              <a:t>Negotiation</a:t>
            </a:r>
          </a:p>
          <a:p>
            <a:pPr>
              <a:defRPr/>
            </a:pPr>
            <a:r>
              <a:rPr lang="en-US" dirty="0"/>
              <a:t>Synthesizing information/data</a:t>
            </a:r>
          </a:p>
          <a:p>
            <a:pPr>
              <a:defRPr/>
            </a:pPr>
            <a:r>
              <a:rPr lang="en-US" dirty="0"/>
              <a:t>Leadership/ability to take initiative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Experience Paragraph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For most people, one paragraph is sufficient.</a:t>
            </a:r>
          </a:p>
          <a:p>
            <a:r>
              <a:rPr lang="en-US" u="sng" dirty="0"/>
              <a:t>Do not restate your resume.</a:t>
            </a:r>
            <a:endParaRPr lang="en-US" dirty="0"/>
          </a:p>
          <a:p>
            <a:pPr lvl="1"/>
            <a:r>
              <a:rPr lang="en-US" altLang="en-US" dirty="0"/>
              <a:t>TIP: Use no more than two examples from your résumé to support your points</a:t>
            </a:r>
            <a:endParaRPr lang="en-US" u="sng" dirty="0"/>
          </a:p>
          <a:p>
            <a:r>
              <a:rPr lang="en-US" dirty="0"/>
              <a:t>Use this paragraph to </a:t>
            </a:r>
            <a:r>
              <a:rPr lang="en-US" u="sng" dirty="0"/>
              <a:t>highlight</a:t>
            </a:r>
            <a:r>
              <a:rPr lang="en-US" dirty="0"/>
              <a:t> certain skills/experience in more detail.</a:t>
            </a:r>
          </a:p>
          <a:p>
            <a:r>
              <a:rPr lang="en-US" i="1" dirty="0"/>
              <a:t>Employers want to see what you can offer them, not just what you want to gain from them!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1147" y="583987"/>
            <a:ext cx="806170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8590" algn="ctr">
              <a:lnSpc>
                <a:spcPct val="100000"/>
              </a:lnSpc>
            </a:pPr>
            <a:r>
              <a:rPr lang="en-US" sz="3000" spc="5" dirty="0"/>
              <a:t>What is a U.S.-Style Legal Resume? </a:t>
            </a:r>
            <a:endParaRPr sz="3000" u="sng" dirty="0"/>
          </a:p>
        </p:txBody>
      </p:sp>
      <p:sp>
        <p:nvSpPr>
          <p:cNvPr id="4" name="object 3"/>
          <p:cNvSpPr txBox="1"/>
          <p:nvPr/>
        </p:nvSpPr>
        <p:spPr>
          <a:xfrm>
            <a:off x="761999" y="1371600"/>
            <a:ext cx="7834429" cy="4801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/>
                </a:solidFill>
                <a:latin typeface="Garamond" panose="02020404030301010803" pitchFamily="18" charset="0"/>
              </a:rPr>
              <a:t>One-page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 document (few exceptions)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Containing: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/>
                </a:solidFill>
                <a:latin typeface="Garamond" panose="02020404030301010803" pitchFamily="18" charset="0"/>
              </a:rPr>
              <a:t>Header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/>
                </a:solidFill>
                <a:latin typeface="Garamond" panose="02020404030301010803" pitchFamily="18" charset="0"/>
              </a:rPr>
              <a:t>Education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/>
                </a:solidFill>
                <a:latin typeface="Garamond" panose="02020404030301010803" pitchFamily="18" charset="0"/>
              </a:rPr>
              <a:t>Work History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/>
                </a:solidFill>
                <a:latin typeface="Garamond" panose="02020404030301010803" pitchFamily="18" charset="0"/>
              </a:rPr>
              <a:t>Other Skills and Interest (</a:t>
            </a: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as Space Permits)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Focus on those that relate to the law, teamwork or leadership or include specific accomplishment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Languages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Computer Skills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Personal Accolades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Positive Clubs and Service Organization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Your first opportunity to make a good impression</a:t>
            </a:r>
          </a:p>
        </p:txBody>
      </p:sp>
    </p:spTree>
    <p:extLst>
      <p:ext uri="{BB962C8B-B14F-4D97-AF65-F5344CB8AC3E}">
        <p14:creationId xmlns:p14="http://schemas.microsoft.com/office/powerpoint/2010/main" val="14361244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Letter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3600" dirty="0"/>
              <a:t>Avoid weak language: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100" dirty="0"/>
              <a:t>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3600" dirty="0"/>
              <a:t>    </a:t>
            </a:r>
            <a:r>
              <a:rPr lang="en-US" altLang="en-US" dirty="0"/>
              <a:t>I worked as a ramp agent at Comair.</a:t>
            </a:r>
            <a:endParaRPr lang="en-US" altLang="en-US" sz="3600" dirty="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36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3600" dirty="0"/>
              <a:t>Strong language: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3600" dirty="0"/>
              <a:t> 	</a:t>
            </a:r>
            <a:br>
              <a:rPr lang="en-US" altLang="en-US" sz="3600" dirty="0"/>
            </a:br>
            <a:r>
              <a:rPr lang="en-US" altLang="en-US" dirty="0">
                <a:latin typeface="Arial" panose="020B0604020202020204" pitchFamily="34" charset="0"/>
              </a:rPr>
              <a:t>As a ramp agent, I assisted in loading baggage, oversaw fueling the aircraft, and stocked commissary items on the aircraft.</a:t>
            </a:r>
          </a:p>
          <a:p>
            <a:pPr>
              <a:lnSpc>
                <a:spcPct val="90000"/>
              </a:lnSpc>
              <a:buNone/>
            </a:pPr>
            <a:endParaRPr lang="en-US" altLang="en-US" dirty="0"/>
          </a:p>
          <a:p>
            <a:pPr>
              <a:lnSpc>
                <a:spcPct val="90000"/>
              </a:lnSpc>
              <a:buNone/>
            </a:pPr>
            <a:r>
              <a:rPr lang="en-US" altLang="en-US" dirty="0"/>
              <a:t>Do not use jargon, </a:t>
            </a:r>
            <a:r>
              <a:rPr lang="en-US" altLang="en-US"/>
              <a:t>simplify language</a:t>
            </a:r>
            <a:endParaRPr lang="en-US" altLang="en-US" sz="3600" dirty="0">
              <a:latin typeface="Courier" pitchFamily="32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2609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Close:  Final Paragraph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Thank reader for time and consideration of your application.</a:t>
            </a:r>
          </a:p>
          <a:p>
            <a:endParaRPr lang="en-US" dirty="0"/>
          </a:p>
          <a:p>
            <a:r>
              <a:rPr lang="en-US" dirty="0"/>
              <a:t>Can reiterate interest in position/employer.</a:t>
            </a:r>
          </a:p>
          <a:p>
            <a:endParaRPr lang="en-US" dirty="0"/>
          </a:p>
          <a:p>
            <a:r>
              <a:rPr lang="en-US" dirty="0"/>
              <a:t>Give contact email and phone number (or state that contact information is in header)</a:t>
            </a:r>
          </a:p>
          <a:p>
            <a:endParaRPr lang="en-US" dirty="0"/>
          </a:p>
          <a:p>
            <a:r>
              <a:rPr lang="en-US" dirty="0"/>
              <a:t>Give date range/availability to meet.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Cover Letter During COVID-19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Same as Resume Language but even more important</a:t>
            </a:r>
          </a:p>
          <a:p>
            <a:pPr lvl="1"/>
            <a:r>
              <a:rPr lang="en-US" dirty="0"/>
              <a:t>Can work remotely</a:t>
            </a:r>
          </a:p>
          <a:p>
            <a:pPr lvl="1"/>
            <a:r>
              <a:rPr lang="en-US" dirty="0"/>
              <a:t>Flexible</a:t>
            </a:r>
          </a:p>
          <a:p>
            <a:pPr lvl="1"/>
            <a:r>
              <a:rPr lang="en-US" dirty="0"/>
              <a:t>Independent</a:t>
            </a:r>
          </a:p>
          <a:p>
            <a:pPr lvl="1"/>
            <a:r>
              <a:rPr lang="en-US" dirty="0"/>
              <a:t>Self-sufficient</a:t>
            </a:r>
          </a:p>
          <a:p>
            <a:pPr lvl="1"/>
            <a:r>
              <a:rPr lang="en-US" dirty="0" err="1"/>
              <a:t>WestLaw</a:t>
            </a:r>
            <a:r>
              <a:rPr lang="en-US" dirty="0"/>
              <a:t> and Lexis Access at home</a:t>
            </a:r>
          </a:p>
        </p:txBody>
      </p:sp>
    </p:spTree>
    <p:extLst>
      <p:ext uri="{BB962C8B-B14F-4D97-AF65-F5344CB8AC3E}">
        <p14:creationId xmlns:p14="http://schemas.microsoft.com/office/powerpoint/2010/main" val="20666824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Final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495800"/>
          </a:xfrm>
        </p:spPr>
        <p:txBody>
          <a:bodyPr>
            <a:normAutofit/>
          </a:bodyPr>
          <a:lstStyle/>
          <a:p>
            <a:r>
              <a:rPr lang="en-US" dirty="0"/>
              <a:t>Proofread it and have at least one other person review it.</a:t>
            </a:r>
          </a:p>
          <a:p>
            <a:r>
              <a:rPr lang="en-US" dirty="0"/>
              <a:t>Develop a base cover letter that you can rework for different employers.</a:t>
            </a:r>
          </a:p>
          <a:p>
            <a:r>
              <a:rPr lang="en-US" dirty="0"/>
              <a:t>Save each cover letter for future reference.</a:t>
            </a:r>
          </a:p>
          <a:p>
            <a:r>
              <a:rPr lang="en-US" dirty="0"/>
              <a:t>Follow-Up-Approx. 2 week follow up with e-mail</a:t>
            </a:r>
            <a:r>
              <a:rPr lang="en-US" dirty="0" smtClean="0"/>
              <a:t>. (Have Alec review)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Examples and Additional Instructions for both resumes and cover letters are available on the intranet at: </a:t>
            </a:r>
            <a:r>
              <a:rPr lang="en-US" dirty="0">
                <a:hlinkClick r:id="rId2"/>
              </a:rPr>
              <a:t>https://intranet.law.ucdavis.edu/community/career/</a:t>
            </a:r>
            <a:endParaRPr lang="en-US" dirty="0"/>
          </a:p>
          <a:p>
            <a:endParaRPr lang="en-US" dirty="0"/>
          </a:p>
          <a:p>
            <a:r>
              <a:rPr lang="en-US" dirty="0"/>
              <a:t>Always send new resumes and cover letters to Career Services for Review!</a:t>
            </a:r>
          </a:p>
          <a:p>
            <a:endParaRPr lang="en-US" dirty="0"/>
          </a:p>
          <a:p>
            <a:r>
              <a:rPr lang="en-US" dirty="0"/>
              <a:t>CAREERSERVICES@LAW.UCDAVIS.EDU</a:t>
            </a:r>
          </a:p>
        </p:txBody>
      </p:sp>
    </p:spTree>
    <p:extLst>
      <p:ext uri="{BB962C8B-B14F-4D97-AF65-F5344CB8AC3E}">
        <p14:creationId xmlns:p14="http://schemas.microsoft.com/office/powerpoint/2010/main" val="2683010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D5B87-477D-48F4-B464-FBF5DE202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Should be Excluded?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3714E-6526-4E90-8A37-70891B0EF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/>
                </a:solidFill>
                <a:latin typeface="Garamond" panose="02020404030301010803" pitchFamily="18" charset="0"/>
              </a:rPr>
              <a:t>Pictures</a:t>
            </a:r>
          </a:p>
          <a:p>
            <a:r>
              <a:rPr lang="en-US" sz="3600" b="1" dirty="0">
                <a:solidFill>
                  <a:schemeClr val="tx2"/>
                </a:solidFill>
                <a:latin typeface="Garamond" panose="02020404030301010803" pitchFamily="18" charset="0"/>
              </a:rPr>
              <a:t>Marital Status</a:t>
            </a:r>
          </a:p>
          <a:p>
            <a:r>
              <a:rPr lang="en-US" sz="3600" b="1" dirty="0">
                <a:solidFill>
                  <a:schemeClr val="tx2"/>
                </a:solidFill>
                <a:latin typeface="Garamond" panose="02020404030301010803" pitchFamily="18" charset="0"/>
              </a:rPr>
              <a:t>Age</a:t>
            </a:r>
          </a:p>
          <a:p>
            <a:r>
              <a:rPr lang="en-US" sz="3600" b="1" dirty="0">
                <a:solidFill>
                  <a:schemeClr val="tx2"/>
                </a:solidFill>
                <a:latin typeface="Garamond" panose="02020404030301010803" pitchFamily="18" charset="0"/>
              </a:rPr>
              <a:t>Race</a:t>
            </a:r>
          </a:p>
          <a:p>
            <a:r>
              <a:rPr lang="en-US" sz="3600" b="1" dirty="0">
                <a:solidFill>
                  <a:schemeClr val="tx2"/>
                </a:solidFill>
                <a:latin typeface="Garamond" panose="02020404030301010803" pitchFamily="18" charset="0"/>
              </a:rPr>
              <a:t>Ethnicity</a:t>
            </a:r>
          </a:p>
          <a:p>
            <a:r>
              <a:rPr lang="en-US" sz="3600" b="1" dirty="0">
                <a:solidFill>
                  <a:schemeClr val="tx2"/>
                </a:solidFill>
                <a:latin typeface="Garamond" panose="02020404030301010803" pitchFamily="18" charset="0"/>
              </a:rPr>
              <a:t>Other Personal Information</a:t>
            </a:r>
          </a:p>
        </p:txBody>
      </p:sp>
    </p:spTree>
    <p:extLst>
      <p:ext uri="{BB962C8B-B14F-4D97-AF65-F5344CB8AC3E}">
        <p14:creationId xmlns:p14="http://schemas.microsoft.com/office/powerpoint/2010/main" val="12730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 txBox="1">
            <a:spLocks noGrp="1"/>
          </p:cNvSpPr>
          <p:nvPr>
            <p:ph type="title"/>
          </p:nvPr>
        </p:nvSpPr>
        <p:spPr>
          <a:xfrm>
            <a:off x="541147" y="583987"/>
            <a:ext cx="806170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8590" algn="ctr">
              <a:lnSpc>
                <a:spcPct val="100000"/>
              </a:lnSpc>
            </a:pPr>
            <a:r>
              <a:rPr lang="en-US" sz="3000" u="sng" spc="5" dirty="0"/>
              <a:t>Creating a U.S.-Style Resume:  The Process</a:t>
            </a:r>
            <a:endParaRPr sz="3000" u="sng" dirty="0"/>
          </a:p>
        </p:txBody>
      </p:sp>
      <p:sp>
        <p:nvSpPr>
          <p:cNvPr id="5" name="Rectangle 4"/>
          <p:cNvSpPr/>
          <p:nvPr/>
        </p:nvSpPr>
        <p:spPr>
          <a:xfrm>
            <a:off x="1066800" y="1676400"/>
            <a:ext cx="7162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Consider your target employer and the skills you want to emphasize.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Prepare your draft.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Submit for review by LL.M. Career Advisor.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Consider and incorporate edits received.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Print for final review.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Make final edits.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Save as PDF and clearly label.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>
                <a:solidFill>
                  <a:schemeClr val="tx2"/>
                </a:solidFill>
                <a:latin typeface="Garamond" panose="02020404030301010803" pitchFamily="18" charset="0"/>
              </a:rPr>
              <a:t>SURNAME-RESUME.pdf</a:t>
            </a:r>
          </a:p>
        </p:txBody>
      </p:sp>
    </p:spTree>
    <p:extLst>
      <p:ext uri="{BB962C8B-B14F-4D97-AF65-F5344CB8AC3E}">
        <p14:creationId xmlns:p14="http://schemas.microsoft.com/office/powerpoint/2010/main" val="2580475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 txBox="1">
            <a:spLocks noGrp="1"/>
          </p:cNvSpPr>
          <p:nvPr>
            <p:ph type="title"/>
          </p:nvPr>
        </p:nvSpPr>
        <p:spPr>
          <a:xfrm>
            <a:off x="541147" y="583987"/>
            <a:ext cx="806170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8590" algn="ctr">
              <a:lnSpc>
                <a:spcPct val="100000"/>
              </a:lnSpc>
            </a:pPr>
            <a:r>
              <a:rPr lang="en-US" sz="3000" u="sng" spc="5" dirty="0"/>
              <a:t>Creating a U.S.-Style Resume:  Headers</a:t>
            </a:r>
            <a:endParaRPr sz="3000" u="sng" dirty="0"/>
          </a:p>
        </p:txBody>
      </p:sp>
      <p:sp>
        <p:nvSpPr>
          <p:cNvPr id="5" name="Rectangle 4"/>
          <p:cNvSpPr/>
          <p:nvPr/>
        </p:nvSpPr>
        <p:spPr>
          <a:xfrm>
            <a:off x="1066800" y="1295400"/>
            <a:ext cx="79248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2"/>
                </a:solidFill>
                <a:latin typeface="Garamond" panose="02020404030301010803" pitchFamily="18" charset="0"/>
              </a:rPr>
              <a:t>Use professional email address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2"/>
                </a:solidFill>
                <a:latin typeface="Garamond" panose="02020404030301010803" pitchFamily="18" charset="0"/>
              </a:rPr>
              <a:t>Ensure telephone has professional voicemail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2"/>
                </a:solidFill>
                <a:latin typeface="Garamond" panose="02020404030301010803" pitchFamily="18" charset="0"/>
              </a:rPr>
              <a:t>Address—current vs. permanent</a:t>
            </a:r>
          </a:p>
          <a:p>
            <a:endParaRPr lang="en-US" sz="22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r>
              <a:rPr lang="en-US" sz="2200" u="sng" dirty="0">
                <a:solidFill>
                  <a:schemeClr val="tx2"/>
                </a:solidFill>
                <a:latin typeface="Garamond" panose="02020404030301010803" pitchFamily="18" charset="0"/>
              </a:rPr>
              <a:t>Examples</a:t>
            </a:r>
            <a:r>
              <a:rPr lang="en-US" sz="2200" dirty="0">
                <a:solidFill>
                  <a:schemeClr val="tx2"/>
                </a:solidFill>
                <a:latin typeface="Garamond" panose="02020404030301010803" pitchFamily="18" charset="0"/>
              </a:rPr>
              <a:t>:</a:t>
            </a: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Anne Attorney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First Street Davis, CA 95618 · Phone: (530) 231-3348 · Email · </a:t>
            </a:r>
            <a:r>
              <a:rPr lang="en-US" sz="16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aattorney</a:t>
            </a:r>
            <a:r>
              <a:rPr lang="en-US" sz="16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@ucdavis.edu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n-US" sz="2400" b="1" dirty="0"/>
              <a:t> </a:t>
            </a:r>
          </a:p>
          <a:p>
            <a:endParaRPr lang="en-US" sz="2400" b="1" dirty="0"/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Anne Attorney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(530) 231-3348 · Email </a:t>
            </a:r>
            <a:r>
              <a:rPr lang="en-US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aattorney</a:t>
            </a:r>
            <a:r>
              <a:rPr lang="en-US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@ucdavis.edu</a:t>
            </a:r>
            <a:endParaRPr lang="en-US" sz="1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Address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Permanent Address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First Street					10 Downing Street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Davis, CA 95618					London SW1A 2AA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USA						United Kingdom</a:t>
            </a:r>
            <a:r>
              <a:rPr lang="en-US" sz="1600" dirty="0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918116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 txBox="1">
            <a:spLocks noGrp="1"/>
          </p:cNvSpPr>
          <p:nvPr>
            <p:ph type="title"/>
          </p:nvPr>
        </p:nvSpPr>
        <p:spPr>
          <a:xfrm>
            <a:off x="541147" y="583987"/>
            <a:ext cx="806170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8590" algn="ctr">
              <a:lnSpc>
                <a:spcPct val="100000"/>
              </a:lnSpc>
            </a:pPr>
            <a:r>
              <a:rPr lang="en-US" sz="3000" u="sng" spc="5" dirty="0"/>
              <a:t>Creating a U.S.-Style Resume:  Education</a:t>
            </a:r>
            <a:endParaRPr sz="3000" u="sng" dirty="0"/>
          </a:p>
        </p:txBody>
      </p:sp>
      <p:sp>
        <p:nvSpPr>
          <p:cNvPr id="5" name="Rectangle 4"/>
          <p:cNvSpPr/>
          <p:nvPr/>
        </p:nvSpPr>
        <p:spPr>
          <a:xfrm>
            <a:off x="838200" y="1295400"/>
            <a:ext cx="7391400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List all higher institutions (Undergraduate, Law School, LL.M.)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Include city, state and country (if not U.S.) for each institution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List proper name of degree and date received for each institution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Grades/rank? (all or nothing)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Activities and honors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Research papers, relevant coursework</a:t>
            </a:r>
          </a:p>
          <a:p>
            <a:endParaRPr lang="en-US" sz="22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	</a:t>
            </a:r>
            <a:r>
              <a:rPr lang="en-US" sz="2000" u="sng" dirty="0">
                <a:solidFill>
                  <a:schemeClr val="tx2"/>
                </a:solidFill>
                <a:latin typeface="Garamond" panose="02020404030301010803" pitchFamily="18" charset="0"/>
              </a:rPr>
              <a:t>Examples</a:t>
            </a:r>
            <a:r>
              <a:rPr lang="en-US" sz="2200" dirty="0">
                <a:solidFill>
                  <a:schemeClr val="tx2"/>
                </a:solidFill>
                <a:latin typeface="Garamond" panose="02020404030301010803" pitchFamily="18" charset="0"/>
              </a:rPr>
              <a:t>:</a:t>
            </a:r>
          </a:p>
          <a:p>
            <a:endParaRPr lang="en-US" sz="14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University of California, Davis School of Law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Davis, CA</a:t>
            </a:r>
          </a:p>
          <a:p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LL.M.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expected May 2018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Treasurer, International Law Society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Relevant Coursework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Securities Regulation; Business Associations; Copyrights   </a:t>
            </a:r>
          </a:p>
          <a:p>
            <a:r>
              <a:rPr lang="en-US" sz="1400" b="1" dirty="0"/>
              <a:t> </a:t>
            </a:r>
          </a:p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Dalian Maritime University, School of Law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Dalian, China</a:t>
            </a:r>
          </a:p>
          <a:p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LL.B.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Honors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Annual Best Student of the University (2010-2011)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Ninth Annual International Commercial Moot Arbitration Team (7</a:t>
            </a:r>
            <a:r>
              <a:rPr lang="en-US" sz="1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among 	108 participating law schools)				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600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123960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 txBox="1">
            <a:spLocks noGrp="1"/>
          </p:cNvSpPr>
          <p:nvPr>
            <p:ph type="title"/>
          </p:nvPr>
        </p:nvSpPr>
        <p:spPr>
          <a:xfrm>
            <a:off x="541147" y="583987"/>
            <a:ext cx="806170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8590" algn="ctr">
              <a:lnSpc>
                <a:spcPct val="100000"/>
              </a:lnSpc>
            </a:pPr>
            <a:r>
              <a:rPr lang="en-US" sz="3000" u="sng" spc="5" dirty="0"/>
              <a:t>Creating a U.S.-Style Resume:  Experience</a:t>
            </a:r>
            <a:endParaRPr sz="3000" u="sng" dirty="0"/>
          </a:p>
        </p:txBody>
      </p:sp>
      <p:sp>
        <p:nvSpPr>
          <p:cNvPr id="5" name="Rectangle 4"/>
          <p:cNvSpPr/>
          <p:nvPr/>
        </p:nvSpPr>
        <p:spPr>
          <a:xfrm>
            <a:off x="1066800" y="1295400"/>
            <a:ext cx="79248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Garamond" panose="02020404030301010803" pitchFamily="18" charset="0"/>
              </a:rPr>
              <a:t>Include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Garamond" panose="02020404030301010803" pitchFamily="18" charset="0"/>
              </a:rPr>
              <a:t>Paid work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Garamond" panose="02020404030301010803" pitchFamily="18" charset="0"/>
              </a:rPr>
              <a:t>Internships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Garamond" panose="02020404030301010803" pitchFamily="18" charset="0"/>
              </a:rPr>
              <a:t>Volunteer activities (space permitted)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Garamond" panose="02020404030301010803" pitchFamily="18" charset="0"/>
              </a:rPr>
              <a:t>List organization name, city, state and country (if not U.S.)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Garamond" panose="02020404030301010803" pitchFamily="18" charset="0"/>
              </a:rPr>
              <a:t>Include title and dates worked (months, years)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Garamond" panose="02020404030301010803" pitchFamily="18" charset="0"/>
              </a:rPr>
              <a:t>There is no “I” in resume – Start with Action words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Garamond" panose="02020404030301010803" pitchFamily="18" charset="0"/>
              </a:rPr>
              <a:t>Use past tense unless still working there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r>
              <a:rPr lang="en-US" sz="1600" dirty="0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1721680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 txBox="1">
            <a:spLocks noGrp="1"/>
          </p:cNvSpPr>
          <p:nvPr>
            <p:ph type="title"/>
          </p:nvPr>
        </p:nvSpPr>
        <p:spPr>
          <a:xfrm>
            <a:off x="541147" y="583987"/>
            <a:ext cx="806170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8590" algn="ctr">
              <a:lnSpc>
                <a:spcPct val="100000"/>
              </a:lnSpc>
            </a:pPr>
            <a:r>
              <a:rPr lang="en-US" sz="3000" u="sng" spc="5" dirty="0"/>
              <a:t>Creating a U.S.-Style Resume:  Experience</a:t>
            </a:r>
            <a:endParaRPr sz="3000" u="sng" dirty="0"/>
          </a:p>
        </p:txBody>
      </p:sp>
      <p:sp>
        <p:nvSpPr>
          <p:cNvPr id="5" name="Rectangle 4"/>
          <p:cNvSpPr/>
          <p:nvPr/>
        </p:nvSpPr>
        <p:spPr>
          <a:xfrm>
            <a:off x="990600" y="1295400"/>
            <a:ext cx="7239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chemeClr val="tx2"/>
                </a:solidFill>
                <a:latin typeface="Garamond" panose="02020404030301010803" pitchFamily="18" charset="0"/>
              </a:rPr>
              <a:t>Junhe</a:t>
            </a:r>
            <a:r>
              <a:rPr lang="en-US" sz="2200" b="1" dirty="0">
                <a:solidFill>
                  <a:schemeClr val="tx2"/>
                </a:solidFill>
                <a:latin typeface="Garamond" panose="02020404030301010803" pitchFamily="18" charset="0"/>
              </a:rPr>
              <a:t> Law Firm</a:t>
            </a:r>
            <a:r>
              <a:rPr lang="en-US" sz="2200" dirty="0">
                <a:solidFill>
                  <a:schemeClr val="tx2"/>
                </a:solidFill>
                <a:latin typeface="Garamond" panose="02020404030301010803" pitchFamily="18" charset="0"/>
              </a:rPr>
              <a:t>, Beijing, China		           March-May 2015</a:t>
            </a:r>
          </a:p>
          <a:p>
            <a:r>
              <a:rPr lang="en-US" sz="2200" i="1" dirty="0">
                <a:solidFill>
                  <a:schemeClr val="tx2"/>
                </a:solidFill>
                <a:latin typeface="Garamond" panose="02020404030301010803" pitchFamily="18" charset="0"/>
              </a:rPr>
              <a:t>Legal Intern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2"/>
                </a:solidFill>
                <a:latin typeface="Garamond" panose="02020404030301010803" pitchFamily="18" charset="0"/>
              </a:rPr>
              <a:t>Drafted and negotiated international intellectual property rights contracts, including franchise and distribution agreements and trademark license agreements.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2"/>
                </a:solidFill>
                <a:latin typeface="Garamond" panose="02020404030301010803" pitchFamily="18" charset="0"/>
              </a:rPr>
              <a:t>Conducted research and prepared client memoranda concerning the legal framework for intellectual property investment for corporate technology clients.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r>
              <a:rPr lang="en-US" sz="2200" u="sng" dirty="0">
                <a:solidFill>
                  <a:schemeClr val="tx2"/>
                </a:solidFill>
                <a:latin typeface="Garamond" panose="02020404030301010803" pitchFamily="18" charset="0"/>
              </a:rPr>
              <a:t>Sample Action verbs</a:t>
            </a:r>
            <a:r>
              <a:rPr lang="en-US" sz="2200" dirty="0">
                <a:solidFill>
                  <a:schemeClr val="tx2"/>
                </a:solidFill>
                <a:latin typeface="Garamond" panose="02020404030301010803" pitchFamily="18" charset="0"/>
              </a:rPr>
              <a:t>: Advised, analyzed, conducted, coordinated, counseled, developed, drafted, edited, investigated, managed, negotiated, performed, researched, reviewed, revised, wrote</a:t>
            </a:r>
            <a:r>
              <a:rPr lang="en-US" sz="2200" dirty="0">
                <a:latin typeface="Garamond" panose="02020404030301010803" pitchFamily="18" charset="0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232131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 txBox="1">
            <a:spLocks noGrp="1"/>
          </p:cNvSpPr>
          <p:nvPr>
            <p:ph type="title"/>
          </p:nvPr>
        </p:nvSpPr>
        <p:spPr>
          <a:xfrm>
            <a:off x="541147" y="583987"/>
            <a:ext cx="806170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8590" algn="ctr">
              <a:lnSpc>
                <a:spcPct val="100000"/>
              </a:lnSpc>
            </a:pPr>
            <a:r>
              <a:rPr lang="en-US" sz="3000" u="sng" spc="5" dirty="0"/>
              <a:t>Creating a U.S.-Style Resume:  Other Sections</a:t>
            </a:r>
            <a:endParaRPr sz="3000" u="sng" dirty="0"/>
          </a:p>
        </p:txBody>
      </p:sp>
      <p:sp>
        <p:nvSpPr>
          <p:cNvPr id="5" name="Rectangle 4"/>
          <p:cNvSpPr/>
          <p:nvPr/>
        </p:nvSpPr>
        <p:spPr>
          <a:xfrm>
            <a:off x="1066800" y="1295400"/>
            <a:ext cx="7162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  <a:latin typeface="Garamond" panose="02020404030301010803" pitchFamily="18" charset="0"/>
              </a:rPr>
              <a:t>Professional Memberships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Bar memberships (must be current)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Professional associations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Relevant professional certifications (CPA)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Include dates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u="sng" dirty="0">
                <a:solidFill>
                  <a:schemeClr val="tx2"/>
                </a:solidFill>
                <a:latin typeface="Garamond" panose="02020404030301010803" pitchFamily="18" charset="0"/>
              </a:rPr>
              <a:t>Examples</a:t>
            </a: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Admitted to practice law in China (2016)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American Bar Association, Young Lawyers Division (2012)</a:t>
            </a:r>
          </a:p>
          <a:p>
            <a:endParaRPr lang="en-US" sz="20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r>
              <a:rPr lang="en-US" sz="2000" b="1" dirty="0">
                <a:solidFill>
                  <a:schemeClr val="tx2"/>
                </a:solidFill>
                <a:latin typeface="Garamond" panose="02020404030301010803" pitchFamily="18" charset="0"/>
              </a:rPr>
              <a:t>Language Skills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Name of language and skill level (native, fluent, or basic)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General rule: anything other than basic, be prepared to conduct interview in that language.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u="sng" dirty="0">
                <a:solidFill>
                  <a:schemeClr val="tx2"/>
                </a:solidFill>
                <a:latin typeface="Garamond" panose="02020404030301010803" pitchFamily="18" charset="0"/>
              </a:rPr>
              <a:t>Example</a:t>
            </a: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Spanish (native); English (fluent); French (basic reading comprehension)		</a:t>
            </a:r>
          </a:p>
        </p:txBody>
      </p:sp>
    </p:spTree>
    <p:extLst>
      <p:ext uri="{BB962C8B-B14F-4D97-AF65-F5344CB8AC3E}">
        <p14:creationId xmlns:p14="http://schemas.microsoft.com/office/powerpoint/2010/main" val="16761511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422</TotalTime>
  <Words>1481</Words>
  <Application>Microsoft Office PowerPoint</Application>
  <PresentationFormat>On-screen Show (4:3)</PresentationFormat>
  <Paragraphs>237</Paragraphs>
  <Slides>24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Calibri</vt:lpstr>
      <vt:lpstr>Courier</vt:lpstr>
      <vt:lpstr>Garamond</vt:lpstr>
      <vt:lpstr>Gill Sans MT</vt:lpstr>
      <vt:lpstr>Times New Roman</vt:lpstr>
      <vt:lpstr>Verdana</vt:lpstr>
      <vt:lpstr>Wingdings 2</vt:lpstr>
      <vt:lpstr>Solstice</vt:lpstr>
      <vt:lpstr>Writing Effective Resumes and Cover Letters</vt:lpstr>
      <vt:lpstr>What is a U.S.-Style Legal Resume? </vt:lpstr>
      <vt:lpstr>What Should be Excluded?</vt:lpstr>
      <vt:lpstr>Creating a U.S.-Style Resume:  The Process</vt:lpstr>
      <vt:lpstr>Creating a U.S.-Style Resume:  Headers</vt:lpstr>
      <vt:lpstr>Creating a U.S.-Style Resume:  Education</vt:lpstr>
      <vt:lpstr>Creating a U.S.-Style Resume:  Experience</vt:lpstr>
      <vt:lpstr>Creating a U.S.-Style Resume:  Experience</vt:lpstr>
      <vt:lpstr>Creating a U.S.-Style Resume:  Other Sections</vt:lpstr>
      <vt:lpstr>Creating a U.S.-Style Resume:  Other Sections</vt:lpstr>
      <vt:lpstr>Resume During COVID-19</vt:lpstr>
      <vt:lpstr>Cover Letter Basics</vt:lpstr>
      <vt:lpstr>Cover Letter Header</vt:lpstr>
      <vt:lpstr>Introductory Paragraph</vt:lpstr>
      <vt:lpstr>Introductory Paragraph</vt:lpstr>
      <vt:lpstr>Second Paragraph:  Your Experience </vt:lpstr>
      <vt:lpstr>Experience: Transferable Skills</vt:lpstr>
      <vt:lpstr>Experience:  Transferable Skills</vt:lpstr>
      <vt:lpstr>Experience Paragraph (cont’d)</vt:lpstr>
      <vt:lpstr>Letter Language</vt:lpstr>
      <vt:lpstr>The Close:  Final Paragraph</vt:lpstr>
      <vt:lpstr>Cover Letter During COVID-19 </vt:lpstr>
      <vt:lpstr>Final Thoughts</vt:lpstr>
      <vt:lpstr>Final Thoughts</vt:lpstr>
    </vt:vector>
  </TitlesOfParts>
  <Company>UC Davis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Effective Cover Letters</dc:title>
  <dc:creator>Lori Reifschneider</dc:creator>
  <cp:lastModifiedBy>Alec Nocco</cp:lastModifiedBy>
  <cp:revision>40</cp:revision>
  <dcterms:created xsi:type="dcterms:W3CDTF">2007-11-06T18:43:21Z</dcterms:created>
  <dcterms:modified xsi:type="dcterms:W3CDTF">2020-08-20T14:56:59Z</dcterms:modified>
</cp:coreProperties>
</file>