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67" r:id="rId3"/>
    <p:sldId id="257" r:id="rId4"/>
    <p:sldId id="269" r:id="rId5"/>
    <p:sldId id="270" r:id="rId6"/>
    <p:sldId id="259" r:id="rId7"/>
    <p:sldId id="261" r:id="rId8"/>
    <p:sldId id="260" r:id="rId9"/>
    <p:sldId id="262" r:id="rId10"/>
    <p:sldId id="263" r:id="rId11"/>
    <p:sldId id="271" r:id="rId12"/>
    <p:sldId id="265" r:id="rId13"/>
    <p:sldId id="266" r:id="rId14"/>
    <p:sldId id="27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1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D654E-C100-4466-A040-54507C5CCA20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C22C9-EFC2-4B06-B8D8-F458052B42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27277A-D142-47C2-8AB2-662F3431109E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anet.law.ucdavis.edu/community/career/cover-letters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Writing Effective Cover Letters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493336"/>
          </a:xfrm>
        </p:spPr>
        <p:txBody>
          <a:bodyPr>
            <a:norm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UC Davis School of Law</a:t>
            </a:r>
          </a:p>
          <a:p>
            <a:pPr algn="ctr"/>
            <a:r>
              <a:rPr lang="en-US" dirty="0" smtClean="0"/>
              <a:t>Office of Career Services</a:t>
            </a:r>
          </a:p>
          <a:p>
            <a:pPr algn="ctr"/>
            <a:r>
              <a:rPr lang="en-US" dirty="0" smtClean="0"/>
              <a:t>Alec Nocco</a:t>
            </a:r>
          </a:p>
          <a:p>
            <a:pPr algn="ctr"/>
            <a:r>
              <a:rPr lang="en-US" dirty="0" smtClean="0"/>
              <a:t>anocco@ucdavis.edu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Experience:  Transferable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Time Management</a:t>
            </a:r>
          </a:p>
          <a:p>
            <a:pPr>
              <a:defRPr/>
            </a:pPr>
            <a:r>
              <a:rPr lang="en-US" dirty="0" smtClean="0"/>
              <a:t>Logical/independent thinking</a:t>
            </a:r>
          </a:p>
          <a:p>
            <a:pPr>
              <a:defRPr/>
            </a:pPr>
            <a:r>
              <a:rPr lang="en-US" dirty="0" smtClean="0"/>
              <a:t>Organization</a:t>
            </a:r>
          </a:p>
          <a:p>
            <a:pPr>
              <a:defRPr/>
            </a:pPr>
            <a:r>
              <a:rPr lang="en-US" dirty="0" smtClean="0"/>
              <a:t>Negotiation</a:t>
            </a:r>
          </a:p>
          <a:p>
            <a:pPr>
              <a:defRPr/>
            </a:pPr>
            <a:r>
              <a:rPr lang="en-US" dirty="0" smtClean="0"/>
              <a:t>Synthesizing information/data</a:t>
            </a:r>
          </a:p>
          <a:p>
            <a:pPr>
              <a:defRPr/>
            </a:pPr>
            <a:r>
              <a:rPr lang="en-US" dirty="0" smtClean="0"/>
              <a:t>Leadership/ability to take initiative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Letter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17638"/>
            <a:ext cx="7498080" cy="4800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3300" dirty="0"/>
              <a:t>Avoid weak language:  </a:t>
            </a:r>
          </a:p>
          <a:p>
            <a:pPr marL="82296" indent="0">
              <a:lnSpc>
                <a:spcPct val="90000"/>
              </a:lnSpc>
              <a:buNone/>
            </a:pPr>
            <a:endParaRPr lang="en-US" altLang="en-US" sz="3300" dirty="0"/>
          </a:p>
          <a:p>
            <a:pPr marL="82296" indent="0">
              <a:lnSpc>
                <a:spcPct val="90000"/>
              </a:lnSpc>
              <a:buNone/>
            </a:pPr>
            <a:r>
              <a:rPr lang="en-US" altLang="en-US" sz="3300" dirty="0" smtClean="0"/>
              <a:t>I </a:t>
            </a:r>
            <a:r>
              <a:rPr lang="en-US" altLang="en-US" sz="3300" dirty="0"/>
              <a:t>worked as </a:t>
            </a:r>
            <a:r>
              <a:rPr lang="en-US" altLang="en-US" sz="3300" dirty="0" smtClean="0"/>
              <a:t>an intern at the Prison Law Clinic</a:t>
            </a:r>
          </a:p>
          <a:p>
            <a:pPr marL="82296" indent="0">
              <a:lnSpc>
                <a:spcPct val="90000"/>
              </a:lnSpc>
              <a:buNone/>
            </a:pPr>
            <a:endParaRPr lang="en-US" altLang="en-US" sz="3300" dirty="0" smtClean="0"/>
          </a:p>
          <a:p>
            <a:pPr>
              <a:lnSpc>
                <a:spcPct val="90000"/>
              </a:lnSpc>
            </a:pPr>
            <a:r>
              <a:rPr lang="en-US" altLang="en-US" sz="3300" dirty="0" smtClean="0"/>
              <a:t>Strong </a:t>
            </a:r>
            <a:r>
              <a:rPr lang="en-US" altLang="en-US" sz="3300" dirty="0"/>
              <a:t>language:  </a:t>
            </a:r>
          </a:p>
          <a:p>
            <a:pPr marL="82296" indent="0">
              <a:lnSpc>
                <a:spcPct val="90000"/>
              </a:lnSpc>
              <a:buNone/>
            </a:pPr>
            <a:r>
              <a:rPr lang="en-US" altLang="en-US" sz="3300" dirty="0"/>
              <a:t> 	</a:t>
            </a:r>
            <a:br>
              <a:rPr lang="en-US" altLang="en-US" sz="3300" dirty="0"/>
            </a:br>
            <a:r>
              <a:rPr lang="en-US" sz="3300" dirty="0" smtClean="0"/>
              <a:t>At the UC </a:t>
            </a:r>
            <a:r>
              <a:rPr lang="en-US" sz="3300" dirty="0"/>
              <a:t>Davis Prison Law </a:t>
            </a:r>
            <a:r>
              <a:rPr lang="en-US" sz="3300" dirty="0" smtClean="0"/>
              <a:t>Clinic, I </a:t>
            </a:r>
            <a:r>
              <a:rPr lang="en-US" sz="3300" dirty="0"/>
              <a:t>interviewed incarcerated clients, researched criminal law and procedure issues, and drafted and filed various motions</a:t>
            </a:r>
            <a:r>
              <a:rPr lang="en-US" sz="3300" dirty="0" smtClean="0"/>
              <a:t>.</a:t>
            </a:r>
          </a:p>
          <a:p>
            <a:pPr marL="82296" indent="0">
              <a:lnSpc>
                <a:spcPct val="90000"/>
              </a:lnSpc>
              <a:buNone/>
            </a:pPr>
            <a:endParaRPr lang="en-US" altLang="en-US" sz="3300" dirty="0" smtClean="0"/>
          </a:p>
          <a:p>
            <a:pPr>
              <a:lnSpc>
                <a:spcPct val="90000"/>
              </a:lnSpc>
            </a:pPr>
            <a:r>
              <a:rPr lang="en-US" altLang="en-US" sz="3300" dirty="0" smtClean="0"/>
              <a:t>“</a:t>
            </a:r>
            <a:r>
              <a:rPr lang="en-US" altLang="en-US" sz="3300" dirty="0"/>
              <a:t>Translate” </a:t>
            </a:r>
            <a:r>
              <a:rPr lang="en-US" altLang="en-US" sz="3300" dirty="0" smtClean="0"/>
              <a:t>professional language </a:t>
            </a:r>
            <a:r>
              <a:rPr lang="en-US" altLang="en-US" sz="3300" dirty="0"/>
              <a:t>employers may not know</a:t>
            </a:r>
            <a:r>
              <a:rPr lang="en-US" altLang="en-US" sz="3300" dirty="0" smtClean="0"/>
              <a:t>.</a:t>
            </a:r>
            <a:endParaRPr lang="en-US" altLang="en-US" sz="33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60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Close:  Final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Thank reader for time and consideration of your application.</a:t>
            </a:r>
          </a:p>
          <a:p>
            <a:endParaRPr lang="en-US" dirty="0" smtClean="0"/>
          </a:p>
          <a:p>
            <a:r>
              <a:rPr lang="en-US" dirty="0" smtClean="0"/>
              <a:t>Can reiterate interest in position/employer.</a:t>
            </a:r>
          </a:p>
          <a:p>
            <a:endParaRPr lang="en-US" dirty="0" smtClean="0"/>
          </a:p>
          <a:p>
            <a:r>
              <a:rPr lang="en-US" dirty="0" smtClean="0"/>
              <a:t>Give contact email and phone number (or state that contact information is in header)</a:t>
            </a:r>
          </a:p>
          <a:p>
            <a:endParaRPr lang="en-US" dirty="0" smtClean="0"/>
          </a:p>
          <a:p>
            <a:r>
              <a:rPr lang="en-US" dirty="0" smtClean="0"/>
              <a:t>If you will be in the area over semester break, give date range/availability to meet.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Proofread it and have at least one other person review it.</a:t>
            </a:r>
          </a:p>
          <a:p>
            <a:r>
              <a:rPr lang="en-US" dirty="0" smtClean="0"/>
              <a:t>Develop a base cover letter that you can rework for different employers.</a:t>
            </a:r>
          </a:p>
          <a:p>
            <a:r>
              <a:rPr lang="en-US" dirty="0" smtClean="0"/>
              <a:t>Save each cover letter for future reference.</a:t>
            </a:r>
          </a:p>
          <a:p>
            <a:r>
              <a:rPr lang="en-US" dirty="0" smtClean="0"/>
              <a:t>Follow-Up-Approx. 2 week follow up with e-mail.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and Additional Instructions are available on the intranet at: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intranet.law.ucdavis.edu/community/career/cover-letters.aspx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Always send cover letters to Career Services for Review!</a:t>
            </a:r>
          </a:p>
          <a:p>
            <a:endParaRPr lang="en-US" dirty="0"/>
          </a:p>
          <a:p>
            <a:r>
              <a:rPr lang="en-US" dirty="0" smtClean="0"/>
              <a:t>CAREERSERVICES@LAW.UCDAVIS.EDU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01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Letter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What is a cover letter?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 document that explains your job goals, education, job history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Cover letters also explain why you are capable of filling the job position</a:t>
            </a:r>
          </a:p>
          <a:p>
            <a:pPr lvl="1"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dirty="0"/>
              <a:t>Why do I need a cover letter?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Employers use cover letters to</a:t>
            </a:r>
            <a:endParaRPr lang="en-US" altLang="en-US" sz="2400" dirty="0"/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Get more information than provided on résumé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/>
              <a:t>Read </a:t>
            </a:r>
            <a:r>
              <a:rPr lang="en-US" altLang="en-US" sz="2000" dirty="0"/>
              <a:t>about </a:t>
            </a:r>
            <a:r>
              <a:rPr lang="en-US" altLang="en-US" sz="2000" dirty="0" smtClean="0"/>
              <a:t>your </a:t>
            </a:r>
            <a:r>
              <a:rPr lang="en-US" altLang="en-US" sz="2000" dirty="0"/>
              <a:t>skills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See if you can write/communicate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Decide which applicant will be interviewed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84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What should my cover letter contain?</a:t>
            </a:r>
          </a:p>
          <a:p>
            <a:pPr lvl="1"/>
            <a:r>
              <a:rPr lang="en-US" altLang="en-US" dirty="0"/>
              <a:t>Heading</a:t>
            </a:r>
          </a:p>
          <a:p>
            <a:pPr lvl="1"/>
            <a:r>
              <a:rPr lang="en-US" altLang="en-US" dirty="0"/>
              <a:t>Introduction</a:t>
            </a:r>
          </a:p>
          <a:p>
            <a:pPr lvl="1"/>
            <a:r>
              <a:rPr lang="en-US" altLang="en-US" dirty="0"/>
              <a:t>Body paragraphs (support information)</a:t>
            </a:r>
          </a:p>
          <a:p>
            <a:pPr lvl="1"/>
            <a:r>
              <a:rPr lang="en-US" altLang="en-US" dirty="0" smtClean="0"/>
              <a:t>Closing</a:t>
            </a:r>
          </a:p>
          <a:p>
            <a:pPr lvl="1"/>
            <a:r>
              <a:rPr lang="en-US" altLang="en-US" dirty="0" smtClean="0"/>
              <a:t>Only one page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0" hangingPunct="0">
              <a:spcBef>
                <a:spcPct val="0"/>
              </a:spcBef>
            </a:pPr>
            <a:r>
              <a:rPr lang="en-US" altLang="en-US" dirty="0"/>
              <a:t>What should my cover letter accomplish?</a:t>
            </a:r>
          </a:p>
          <a:p>
            <a:pPr lvl="1" eaLnBrk="0" hangingPunct="0">
              <a:spcBef>
                <a:spcPct val="0"/>
              </a:spcBef>
            </a:pPr>
            <a:r>
              <a:rPr lang="en-US" altLang="en-US" dirty="0"/>
              <a:t>Show employer you have tailored the letter to the company, job</a:t>
            </a:r>
          </a:p>
          <a:p>
            <a:pPr lvl="1" eaLnBrk="0" hangingPunct="0">
              <a:spcBef>
                <a:spcPct val="0"/>
              </a:spcBef>
            </a:pPr>
            <a:r>
              <a:rPr lang="en-US" altLang="en-US" dirty="0"/>
              <a:t>Explain your experiences in a clear way that matches the information from your résumé</a:t>
            </a:r>
          </a:p>
          <a:p>
            <a:pPr lvl="1" eaLnBrk="0" hangingPunct="0">
              <a:spcBef>
                <a:spcPct val="0"/>
              </a:spcBef>
            </a:pPr>
            <a:r>
              <a:rPr lang="en-US" altLang="en-US" dirty="0"/>
              <a:t>Explain your experiences that relate to the job you want</a:t>
            </a:r>
          </a:p>
          <a:p>
            <a:pPr lvl="1" eaLnBrk="0" hangingPunct="0">
              <a:spcBef>
                <a:spcPct val="0"/>
              </a:spcBef>
            </a:pPr>
            <a:r>
              <a:rPr lang="en-US" altLang="en-US" dirty="0"/>
              <a:t>Explain how your experiences/skills will help the employer fulfill job requirements</a:t>
            </a:r>
          </a:p>
          <a:p>
            <a:pPr lvl="1" eaLnBrk="0" hangingPunct="0">
              <a:spcBef>
                <a:spcPct val="0"/>
              </a:spcBef>
            </a:pPr>
            <a:r>
              <a:rPr lang="en-US" altLang="en-US" dirty="0"/>
              <a:t>Provide a good example of your communication skills</a:t>
            </a:r>
          </a:p>
        </p:txBody>
      </p:sp>
    </p:spTree>
    <p:extLst>
      <p:ext uri="{BB962C8B-B14F-4D97-AF65-F5344CB8AC3E}">
        <p14:creationId xmlns:p14="http://schemas.microsoft.com/office/powerpoint/2010/main" val="2186151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Letter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Tip: Put your resume header at the top of your cover letter.</a:t>
            </a:r>
          </a:p>
          <a:p>
            <a:r>
              <a:rPr lang="en-US" dirty="0" smtClean="0"/>
              <a:t>Then:</a:t>
            </a:r>
          </a:p>
          <a:p>
            <a:pPr lvl="1"/>
            <a:r>
              <a:rPr lang="en-US" dirty="0" smtClean="0"/>
              <a:t>Date you are writing</a:t>
            </a:r>
          </a:p>
          <a:p>
            <a:pPr lvl="1"/>
            <a:r>
              <a:rPr lang="en-US" dirty="0" smtClean="0"/>
              <a:t>Address of the employer</a:t>
            </a:r>
          </a:p>
          <a:p>
            <a:pPr lvl="1"/>
            <a:r>
              <a:rPr lang="en-US" dirty="0" smtClean="0"/>
              <a:t>Greeting to specific person if possible</a:t>
            </a:r>
          </a:p>
          <a:p>
            <a:pPr lvl="2"/>
            <a:r>
              <a:rPr lang="en-US" dirty="0" smtClean="0"/>
              <a:t>If specific person isn’t available use “Dear Hiring Manager:”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531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Introductory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Main goal:  Introduce yourself and explain what you are seeking.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 not start with “My name is…”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Opening sentence - Who you are </a:t>
            </a:r>
            <a:r>
              <a:rPr lang="en-US" dirty="0" smtClean="0"/>
              <a:t>(LLM student </a:t>
            </a:r>
            <a:r>
              <a:rPr lang="en-US" dirty="0" smtClean="0"/>
              <a:t>at University of California, Davis School of Law) and what you are seeking/why you are writing.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Mention contact you know at employer/name of referral (get contact’s consent)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Introductory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Explain </a:t>
            </a:r>
            <a:r>
              <a:rPr lang="en-US" sz="3000" u="sng" dirty="0" smtClean="0"/>
              <a:t>why them</a:t>
            </a:r>
            <a:r>
              <a:rPr lang="en-US" sz="3000" dirty="0" smtClean="0"/>
              <a:t> and any particular practice area interest you have.</a:t>
            </a:r>
          </a:p>
          <a:p>
            <a:r>
              <a:rPr lang="en-US" sz="3000" dirty="0" smtClean="0"/>
              <a:t>Be sure that the office practices in the areas you list!</a:t>
            </a:r>
          </a:p>
          <a:p>
            <a:r>
              <a:rPr lang="en-US" sz="3000" dirty="0" smtClean="0"/>
              <a:t>Can express sincere admiration/awareness of the work they do.</a:t>
            </a:r>
          </a:p>
          <a:p>
            <a:r>
              <a:rPr lang="en-US" sz="3000" dirty="0" smtClean="0"/>
              <a:t>List any ties to the geographic area if its not evident from your resume:</a:t>
            </a:r>
          </a:p>
          <a:p>
            <a:pPr lvl="1"/>
            <a:r>
              <a:rPr lang="en-US" sz="3000" dirty="0" smtClean="0"/>
              <a:t>Family or friends</a:t>
            </a:r>
          </a:p>
          <a:p>
            <a:pPr lvl="1"/>
            <a:r>
              <a:rPr lang="en-US" sz="3000" dirty="0" smtClean="0"/>
              <a:t>Lived there previously/undergrad there…</a:t>
            </a:r>
          </a:p>
          <a:p>
            <a:pPr lvl="1"/>
            <a:r>
              <a:rPr lang="en-US" sz="3000" dirty="0" smtClean="0"/>
              <a:t>Spent significant time there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 Paragraph:  Your Experience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Why should they select YOU.</a:t>
            </a:r>
          </a:p>
          <a:p>
            <a:endParaRPr lang="en-US" dirty="0" smtClean="0"/>
          </a:p>
          <a:p>
            <a:r>
              <a:rPr lang="en-US" dirty="0" smtClean="0"/>
              <a:t>What YOU bring to the table-how your skills, experiences and education fit the position and benefit the employer.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Discuss previous experience where you developed/refined </a:t>
            </a:r>
            <a:r>
              <a:rPr lang="en-US" u="sng" dirty="0" smtClean="0"/>
              <a:t>transferable skills.</a:t>
            </a:r>
            <a:r>
              <a:rPr lang="en-US" dirty="0"/>
              <a:t> For most people, one paragraph is sufficient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u="sng" dirty="0"/>
              <a:t>Do not restate your resume.</a:t>
            </a:r>
            <a:endParaRPr lang="en-US" dirty="0"/>
          </a:p>
          <a:p>
            <a:pPr lvl="1"/>
            <a:r>
              <a:rPr lang="en-US" altLang="en-US" dirty="0"/>
              <a:t>TIP: Use no more than two examples from your résumé to support your </a:t>
            </a:r>
            <a:r>
              <a:rPr lang="en-US" altLang="en-US" dirty="0" smtClean="0"/>
              <a:t>points</a:t>
            </a:r>
          </a:p>
          <a:p>
            <a:pPr lvl="1"/>
            <a:endParaRPr lang="en-US" u="sng" dirty="0"/>
          </a:p>
          <a:p>
            <a:r>
              <a:rPr lang="en-US" i="1" dirty="0" smtClean="0"/>
              <a:t>Employers want to see what you can offer them, not just what you want to gain from them!</a:t>
            </a:r>
          </a:p>
          <a:p>
            <a:endParaRPr lang="en-US" u="sng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Experience: Transferable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Analytical thinking</a:t>
            </a:r>
          </a:p>
          <a:p>
            <a:pPr>
              <a:defRPr/>
            </a:pPr>
            <a:r>
              <a:rPr lang="en-US" dirty="0" smtClean="0"/>
              <a:t>Problem identification/definition</a:t>
            </a:r>
          </a:p>
          <a:p>
            <a:pPr>
              <a:defRPr/>
            </a:pPr>
            <a:r>
              <a:rPr lang="en-US" dirty="0" smtClean="0"/>
              <a:t>Writing/drafting</a:t>
            </a:r>
          </a:p>
          <a:p>
            <a:pPr>
              <a:defRPr/>
            </a:pPr>
            <a:r>
              <a:rPr lang="en-US" dirty="0" smtClean="0"/>
              <a:t>Research</a:t>
            </a:r>
          </a:p>
          <a:p>
            <a:pPr>
              <a:defRPr/>
            </a:pPr>
            <a:r>
              <a:rPr lang="en-US" dirty="0" smtClean="0"/>
              <a:t>Problem Solving</a:t>
            </a:r>
          </a:p>
          <a:p>
            <a:pPr>
              <a:defRPr/>
            </a:pPr>
            <a:r>
              <a:rPr lang="en-US" dirty="0" smtClean="0"/>
              <a:t>Communication</a:t>
            </a:r>
          </a:p>
          <a:p>
            <a:pPr>
              <a:defRPr/>
            </a:pPr>
            <a:r>
              <a:rPr lang="en-US" dirty="0" smtClean="0"/>
              <a:t>Decision Making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241</TotalTime>
  <Words>647</Words>
  <Application>Microsoft Office PowerPoint</Application>
  <PresentationFormat>On-screen Show (4:3)</PresentationFormat>
  <Paragraphs>111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Gill Sans MT</vt:lpstr>
      <vt:lpstr>Verdana</vt:lpstr>
      <vt:lpstr>Wingdings 2</vt:lpstr>
      <vt:lpstr>Solstice</vt:lpstr>
      <vt:lpstr>Writing Effective Cover Letters</vt:lpstr>
      <vt:lpstr>Cover Letter Basics</vt:lpstr>
      <vt:lpstr>The Basics</vt:lpstr>
      <vt:lpstr>The Basics</vt:lpstr>
      <vt:lpstr>Cover Letter Header</vt:lpstr>
      <vt:lpstr>Introductory Paragraph</vt:lpstr>
      <vt:lpstr>Introductory Paragraph</vt:lpstr>
      <vt:lpstr>Second Paragraph:  Your Experience </vt:lpstr>
      <vt:lpstr>Experience: Transferable Skills</vt:lpstr>
      <vt:lpstr>Experience:  Transferable Skills</vt:lpstr>
      <vt:lpstr>Letter Language</vt:lpstr>
      <vt:lpstr>The Close:  Final Paragraph</vt:lpstr>
      <vt:lpstr>Final Thoughts</vt:lpstr>
      <vt:lpstr>Final Thoughts</vt:lpstr>
    </vt:vector>
  </TitlesOfParts>
  <Company>UC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Effective Cover Letters</dc:title>
  <dc:creator>Lori Reifschneider</dc:creator>
  <cp:lastModifiedBy>Alec Nocco</cp:lastModifiedBy>
  <cp:revision>25</cp:revision>
  <dcterms:created xsi:type="dcterms:W3CDTF">2007-11-06T18:43:21Z</dcterms:created>
  <dcterms:modified xsi:type="dcterms:W3CDTF">2020-01-30T19:54:03Z</dcterms:modified>
</cp:coreProperties>
</file>